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7" r:id="rId2"/>
  </p:sldMasterIdLst>
  <p:sldIdLst>
    <p:sldId id="256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sa K. Miller" userId="dec036e2-4e52-42a4-b32f-026866b13ad2" providerId="ADAL" clId="{844282B6-4980-4F61-91E5-56ED0F15AB08}"/>
    <pc:docChg chg="modSld">
      <pc:chgData name="Marisa K. Miller" userId="dec036e2-4e52-42a4-b32f-026866b13ad2" providerId="ADAL" clId="{844282B6-4980-4F61-91E5-56ED0F15AB08}" dt="2021-09-30T16:54:43.462" v="48" actId="20577"/>
      <pc:docMkLst>
        <pc:docMk/>
      </pc:docMkLst>
      <pc:sldChg chg="modSp mod">
        <pc:chgData name="Marisa K. Miller" userId="dec036e2-4e52-42a4-b32f-026866b13ad2" providerId="ADAL" clId="{844282B6-4980-4F61-91E5-56ED0F15AB08}" dt="2021-09-30T16:54:43.462" v="48" actId="20577"/>
        <pc:sldMkLst>
          <pc:docMk/>
          <pc:sldMk cId="187864988" sldId="256"/>
        </pc:sldMkLst>
        <pc:spChg chg="mod">
          <ac:chgData name="Marisa K. Miller" userId="dec036e2-4e52-42a4-b32f-026866b13ad2" providerId="ADAL" clId="{844282B6-4980-4F61-91E5-56ED0F15AB08}" dt="2021-09-30T16:54:43.462" v="48" actId="20577"/>
          <ac:spMkLst>
            <pc:docMk/>
            <pc:sldMk cId="187864988" sldId="256"/>
            <ac:spMk id="3" creationId="{E5616020-5EF7-463E-9BED-916BD691B87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9/30/2021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9/30/2021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9/30/2021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9/30/2021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9/30/2021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9/30/2021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9/30/2021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9/30/2021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9/30/2021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9/30/2021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9/30/2021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9/30/2021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9/30/2021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9/30/2021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tch 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53BE318-4BD1-456A-B3F0-752CCD7E6DD2}"/>
              </a:ext>
            </a:extLst>
          </p:cNvPr>
          <p:cNvSpPr txBox="1"/>
          <p:nvPr userDrawn="1"/>
        </p:nvSpPr>
        <p:spPr>
          <a:xfrm>
            <a:off x="0" y="0"/>
            <a:ext cx="1569660" cy="4721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8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</a:t>
            </a:r>
            <a:r>
              <a:rPr lang="en-US" sz="192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8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Answers</a:t>
            </a:r>
            <a:r>
              <a:rPr lang="en-US" sz="12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endParaRPr lang="en-US" sz="128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2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</a:t>
            </a:r>
          </a:p>
          <a:p>
            <a:endParaRPr lang="en-US" sz="128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28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28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28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28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28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2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</a:t>
            </a:r>
          </a:p>
          <a:p>
            <a:endParaRPr lang="en-US" sz="128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28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28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28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28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28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2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</a:t>
            </a:r>
          </a:p>
          <a:p>
            <a:endParaRPr lang="en-US" sz="1280" dirty="0">
              <a:latin typeface="Georgia" panose="02040502050405020303" pitchFamily="18" charset="0"/>
            </a:endParaRPr>
          </a:p>
          <a:p>
            <a:endParaRPr lang="en-US" sz="1280" dirty="0">
              <a:latin typeface="Georgia" panose="02040502050405020303" pitchFamily="18" charset="0"/>
            </a:endParaRPr>
          </a:p>
          <a:p>
            <a:endParaRPr lang="en-US" sz="1280" dirty="0">
              <a:latin typeface="Georgia" panose="02040502050405020303" pitchFamily="18" charset="0"/>
            </a:endParaRPr>
          </a:p>
          <a:p>
            <a:endParaRPr lang="en-US" sz="1280" dirty="0">
              <a:latin typeface="Georgia" panose="02040502050405020303" pitchFamily="18" charset="0"/>
            </a:endParaRPr>
          </a:p>
          <a:p>
            <a:endParaRPr lang="en-US" sz="1280" dirty="0">
              <a:latin typeface="Georgia" panose="02040502050405020303" pitchFamily="18" charset="0"/>
            </a:endParaRPr>
          </a:p>
          <a:p>
            <a:endParaRPr lang="en-US" sz="1280" dirty="0">
              <a:latin typeface="Georgia" panose="020405020504050203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5F4EE0-DD90-4DFF-8AA6-7BDCCBB4519F}"/>
              </a:ext>
            </a:extLst>
          </p:cNvPr>
          <p:cNvSpPr/>
          <p:nvPr userDrawn="1"/>
        </p:nvSpPr>
        <p:spPr>
          <a:xfrm>
            <a:off x="331305" y="614762"/>
            <a:ext cx="2782957" cy="52945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0">
              <a:ln>
                <a:noFill/>
              </a:ln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12343D-FEEC-4622-878E-A46C0D27296D}"/>
              </a:ext>
            </a:extLst>
          </p:cNvPr>
          <p:cNvSpPr txBox="1"/>
          <p:nvPr userDrawn="1"/>
        </p:nvSpPr>
        <p:spPr>
          <a:xfrm>
            <a:off x="3794358" y="3441223"/>
            <a:ext cx="8217415" cy="1439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3848" indent="-243848" defTabSz="1072930">
              <a:spcAft>
                <a:spcPts val="640"/>
              </a:spcAft>
              <a:buAutoNum type="arabicPeriod"/>
            </a:pPr>
            <a:r>
              <a:rPr lang="en-US" sz="1493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What is heat?</a:t>
            </a:r>
          </a:p>
          <a:p>
            <a:pPr marL="243848" indent="-243848" defTabSz="1072930">
              <a:spcAft>
                <a:spcPts val="640"/>
              </a:spcAft>
              <a:buFontTx/>
              <a:buAutoNum type="arabicPeriod"/>
            </a:pPr>
            <a:r>
              <a:rPr lang="en-US" sz="1493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After watching the examples in the video of radiation, list 2 other examples that you come up with on your own.</a:t>
            </a:r>
          </a:p>
          <a:p>
            <a:pPr marL="243848" indent="-243848" defTabSz="1072930">
              <a:spcAft>
                <a:spcPts val="640"/>
              </a:spcAft>
              <a:buFontTx/>
              <a:buAutoNum type="arabicPeriod"/>
            </a:pPr>
            <a:r>
              <a:rPr lang="en-US" sz="1493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Explain what convection is and provide an example.</a:t>
            </a:r>
          </a:p>
          <a:p>
            <a:pPr marL="0" indent="0" defTabSz="1072930">
              <a:buFontTx/>
              <a:buNone/>
            </a:pPr>
            <a:endParaRPr lang="en-US" sz="128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8A1DBE-DCD4-4CC5-A963-7E696D9F2B31}"/>
              </a:ext>
            </a:extLst>
          </p:cNvPr>
          <p:cNvSpPr txBox="1"/>
          <p:nvPr userDrawn="1"/>
        </p:nvSpPr>
        <p:spPr>
          <a:xfrm>
            <a:off x="3794358" y="1204714"/>
            <a:ext cx="7305665" cy="1777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72930"/>
            <a:r>
              <a:rPr lang="en-US" sz="128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 to this link and watch the video:</a:t>
            </a:r>
          </a:p>
          <a:p>
            <a:pPr defTabSz="1072930"/>
            <a:endParaRPr lang="en-US" sz="128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defTabSz="1072930"/>
            <a:endParaRPr lang="en-US" sz="128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defTabSz="1072930">
              <a:spcAft>
                <a:spcPts val="640"/>
              </a:spcAft>
            </a:pPr>
            <a:br>
              <a:rPr lang="en-US" sz="128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128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“Study Jams:  Heat”</a:t>
            </a:r>
          </a:p>
          <a:p>
            <a:pPr defTabSz="1072930"/>
            <a:r>
              <a:rPr lang="en-US" sz="128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URL is case-sensitive.</a:t>
            </a:r>
            <a:br>
              <a:rPr lang="en-US" sz="128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US" sz="128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1493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Then answer these questions:</a:t>
            </a:r>
          </a:p>
        </p:txBody>
      </p:sp>
    </p:spTree>
    <p:extLst>
      <p:ext uri="{BB962C8B-B14F-4D97-AF65-F5344CB8AC3E}">
        <p14:creationId xmlns:p14="http://schemas.microsoft.com/office/powerpoint/2010/main" val="3054775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9/30/2021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5EBC94AF-3A20-2642-A9F6-A610B29575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741" y="0"/>
            <a:ext cx="897622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DCB64BA-732F-4491-A30A-3C731BA7CA79}"/>
              </a:ext>
            </a:extLst>
          </p:cNvPr>
          <p:cNvSpPr/>
          <p:nvPr userDrawn="1"/>
        </p:nvSpPr>
        <p:spPr>
          <a:xfrm>
            <a:off x="1" y="1"/>
            <a:ext cx="3250740" cy="6858000"/>
          </a:xfrm>
          <a:prstGeom prst="rect">
            <a:avLst/>
          </a:prstGeom>
          <a:solidFill>
            <a:srgbClr val="FFF2CC">
              <a:alpha val="38039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E3D498-F6C5-4796-AFFD-7D34FA423D8C}"/>
              </a:ext>
            </a:extLst>
          </p:cNvPr>
          <p:cNvSpPr/>
          <p:nvPr userDrawn="1"/>
        </p:nvSpPr>
        <p:spPr>
          <a:xfrm>
            <a:off x="3387261" y="134535"/>
            <a:ext cx="8668216" cy="65692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0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ADB8F4-B998-4B6B-9E89-0A8C5D5385B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534" y="152924"/>
            <a:ext cx="868065" cy="5208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94AEAB-11A7-4F94-AC0A-223874AF44D3}"/>
              </a:ext>
            </a:extLst>
          </p:cNvPr>
          <p:cNvSpPr txBox="1"/>
          <p:nvPr userDrawn="1"/>
        </p:nvSpPr>
        <p:spPr>
          <a:xfrm>
            <a:off x="10815929" y="6657778"/>
            <a:ext cx="1850976" cy="19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© Kesler Science, LLC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1CDDAEC-8A04-4249-BC01-A1B008613302}"/>
              </a:ext>
            </a:extLst>
          </p:cNvPr>
          <p:cNvGrpSpPr/>
          <p:nvPr userDrawn="1"/>
        </p:nvGrpSpPr>
        <p:grpSpPr>
          <a:xfrm>
            <a:off x="10375392" y="5047489"/>
            <a:ext cx="1609344" cy="1609344"/>
            <a:chOff x="11408" y="24791"/>
            <a:chExt cx="1212211" cy="1212211"/>
          </a:xfrm>
        </p:grpSpPr>
        <p:sp>
          <p:nvSpPr>
            <p:cNvPr id="14" name="Star: 32 Points 13">
              <a:extLst>
                <a:ext uri="{FF2B5EF4-FFF2-40B4-BE49-F238E27FC236}">
                  <a16:creationId xmlns:a16="http://schemas.microsoft.com/office/drawing/2014/main" id="{77E4C5DF-9381-40F1-B8EC-FF7964EF2D26}"/>
                </a:ext>
              </a:extLst>
            </p:cNvPr>
            <p:cNvSpPr/>
            <p:nvPr userDrawn="1"/>
          </p:nvSpPr>
          <p:spPr>
            <a:xfrm>
              <a:off x="11408" y="24791"/>
              <a:ext cx="1212211" cy="1212211"/>
            </a:xfrm>
            <a:prstGeom prst="star32">
              <a:avLst>
                <a:gd name="adj" fmla="val 44591"/>
              </a:avLst>
            </a:prstGeom>
            <a:solidFill>
              <a:srgbClr val="FFC000"/>
            </a:solidFill>
            <a:ln>
              <a:solidFill>
                <a:srgbClr val="FFFF00"/>
              </a:solidFill>
            </a:ln>
            <a:effectLst>
              <a:outerShdw blurRad="50800" dist="38100" dir="2700000" algn="tl" rotWithShape="0">
                <a:prstClr val="black">
                  <a:alpha val="6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20" dirty="0"/>
            </a:p>
          </p:txBody>
        </p:sp>
        <p:sp>
          <p:nvSpPr>
            <p:cNvPr id="17" name="Star: 32 Points 16">
              <a:extLst>
                <a:ext uri="{FF2B5EF4-FFF2-40B4-BE49-F238E27FC236}">
                  <a16:creationId xmlns:a16="http://schemas.microsoft.com/office/drawing/2014/main" id="{6A300E35-DA2E-40AF-911E-6EA3EDC5DF3C}"/>
                </a:ext>
              </a:extLst>
            </p:cNvPr>
            <p:cNvSpPr/>
            <p:nvPr userDrawn="1"/>
          </p:nvSpPr>
          <p:spPr>
            <a:xfrm>
              <a:off x="57863" y="71246"/>
              <a:ext cx="1119301" cy="1119301"/>
            </a:xfrm>
            <a:prstGeom prst="star32">
              <a:avLst>
                <a:gd name="adj" fmla="val 44236"/>
              </a:avLst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2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327E5EF-8438-4B9A-BE8A-6B0D79A5D097}"/>
              </a:ext>
            </a:extLst>
          </p:cNvPr>
          <p:cNvSpPr txBox="1"/>
          <p:nvPr userDrawn="1"/>
        </p:nvSpPr>
        <p:spPr>
          <a:xfrm>
            <a:off x="10191910" y="5542696"/>
            <a:ext cx="1980516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80" b="1" dirty="0">
                <a:latin typeface="Georgia" panose="02040502050405020303" pitchFamily="18" charset="0"/>
                <a:ea typeface="Verdana" panose="020B0604030504040204" pitchFamily="34" charset="0"/>
              </a:rPr>
              <a:t>INPUT STATION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0530EE-AD58-464D-B06D-D71E23E58DB5}"/>
              </a:ext>
            </a:extLst>
          </p:cNvPr>
          <p:cNvSpPr txBox="1"/>
          <p:nvPr userDrawn="1"/>
        </p:nvSpPr>
        <p:spPr>
          <a:xfrm>
            <a:off x="3387262" y="58212"/>
            <a:ext cx="2416591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60" b="1" dirty="0">
                <a:latin typeface="Georgia" panose="02040502050405020303" pitchFamily="18" charset="0"/>
                <a:ea typeface="Verdana" panose="020B0604030504040204" pitchFamily="34" charset="0"/>
              </a:rPr>
              <a:t>Watch It! </a:t>
            </a:r>
          </a:p>
        </p:txBody>
      </p:sp>
    </p:spTree>
    <p:extLst>
      <p:ext uri="{BB962C8B-B14F-4D97-AF65-F5344CB8AC3E}">
        <p14:creationId xmlns:p14="http://schemas.microsoft.com/office/powerpoint/2010/main" val="2005584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l" defTabSz="731543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6" indent="-182886" algn="l" defTabSz="731543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57" indent="-182886" algn="l" defTabSz="731543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9" indent="-182886" algn="l" defTabSz="731543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200" indent="-182886" algn="l" defTabSz="731543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71" indent="-182886" algn="l" defTabSz="731543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743" indent="-182886" algn="l" defTabSz="731543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514" indent="-182886" algn="l" defTabSz="731543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86" indent="-182886" algn="l" defTabSz="731543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9057" indent="-182886" algn="l" defTabSz="731543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43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71" algn="l" defTabSz="731543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43" algn="l" defTabSz="731543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314" algn="l" defTabSz="731543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86" algn="l" defTabSz="731543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57" algn="l" defTabSz="731543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629" algn="l" defTabSz="731543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400" algn="l" defTabSz="731543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171" algn="l" defTabSz="731543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studyjams.scholastic.com/studyjams/jams/science/energy-light-sound/heat.htm" TargetMode="Externa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BAF7F-1872-4D04-8A83-8C65AD0C9D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Bellringer October 11/12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616020-5EF7-463E-9BED-916BD691B8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Watch it! Activity: Conduction, Convection, </a:t>
            </a:r>
            <a:r>
              <a:rPr lang="en-US"/>
              <a:t>and Radiation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64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06E0185-5A1C-4C7A-BD27-70530ED55244}"/>
              </a:ext>
            </a:extLst>
          </p:cNvPr>
          <p:cNvSpPr txBox="1"/>
          <p:nvPr/>
        </p:nvSpPr>
        <p:spPr>
          <a:xfrm>
            <a:off x="342261" y="530917"/>
            <a:ext cx="2253210" cy="322076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defTabSz="487695"/>
            <a:r>
              <a:rPr lang="en-US" sz="1493" dirty="0">
                <a:solidFill>
                  <a:prstClr val="white">
                    <a:lumMod val="6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Answer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735366-70CA-4885-A75A-0E5A10E9964E}"/>
              </a:ext>
            </a:extLst>
          </p:cNvPr>
          <p:cNvSpPr txBox="1"/>
          <p:nvPr/>
        </p:nvSpPr>
        <p:spPr>
          <a:xfrm>
            <a:off x="342261" y="1801737"/>
            <a:ext cx="2253210" cy="322076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defTabSz="487695"/>
            <a:r>
              <a:rPr lang="en-US" sz="1493" dirty="0">
                <a:solidFill>
                  <a:prstClr val="white">
                    <a:lumMod val="6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Answer 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6929CE-DCCA-4666-AC34-B3DEC6DCB33D}"/>
              </a:ext>
            </a:extLst>
          </p:cNvPr>
          <p:cNvSpPr txBox="1"/>
          <p:nvPr/>
        </p:nvSpPr>
        <p:spPr>
          <a:xfrm>
            <a:off x="342261" y="3172477"/>
            <a:ext cx="2253210" cy="322076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defTabSz="487695"/>
            <a:r>
              <a:rPr lang="en-US" sz="1493" dirty="0">
                <a:solidFill>
                  <a:prstClr val="white">
                    <a:lumMod val="6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Answer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844F67-428B-4FDF-BF9F-C81E7D3EC0C2}"/>
              </a:ext>
            </a:extLst>
          </p:cNvPr>
          <p:cNvSpPr txBox="1"/>
          <p:nvPr/>
        </p:nvSpPr>
        <p:spPr>
          <a:xfrm>
            <a:off x="342261" y="4994509"/>
            <a:ext cx="2100171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87695"/>
            <a:r>
              <a:rPr lang="en-US" sz="1280" b="1" dirty="0">
                <a:solidFill>
                  <a:prstClr val="black"/>
                </a:solidFill>
                <a:latin typeface="Georgia" panose="02040502050405020303" pitchFamily="18" charset="0"/>
                <a:ea typeface="Verdana" panose="020B0604030504040204" pitchFamily="34" charset="0"/>
              </a:rPr>
              <a:t>Is your work saved?</a:t>
            </a:r>
          </a:p>
          <a:p>
            <a:pPr algn="ctr" defTabSz="487695"/>
            <a:endParaRPr lang="en-US" sz="1280" b="1" dirty="0">
              <a:solidFill>
                <a:prstClr val="black"/>
              </a:solidFill>
              <a:latin typeface="Georgia" panose="02040502050405020303" pitchFamily="18" charset="0"/>
              <a:ea typeface="Verdana" panose="020B0604030504040204" pitchFamily="34" charset="0"/>
            </a:endParaRPr>
          </a:p>
          <a:p>
            <a:pPr algn="ctr" defTabSz="487695"/>
            <a:endParaRPr lang="en-US" sz="1280" b="1" dirty="0">
              <a:solidFill>
                <a:prstClr val="black"/>
              </a:solidFill>
              <a:latin typeface="Georgia" panose="02040502050405020303" pitchFamily="18" charset="0"/>
              <a:ea typeface="Verdana" panose="020B060403050404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1C406B-D493-46D2-B4B1-56CF2DE82A75}"/>
              </a:ext>
            </a:extLst>
          </p:cNvPr>
          <p:cNvSpPr/>
          <p:nvPr/>
        </p:nvSpPr>
        <p:spPr>
          <a:xfrm>
            <a:off x="3785479" y="1558594"/>
            <a:ext cx="6463161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87695"/>
            <a:r>
              <a:rPr lang="en-US" sz="128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http://studyjams.scholastic.com/studyjams/jams/science/energy-light-sound/heat.htm</a:t>
            </a:r>
            <a:r>
              <a:rPr lang="en-US" sz="128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n-US" sz="128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090591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F03B5E"/>
      </a:accent1>
      <a:accent2>
        <a:srgbClr val="DC6FEC"/>
      </a:accent2>
      <a:accent3>
        <a:srgbClr val="60B1F2"/>
      </a:accent3>
      <a:accent4>
        <a:srgbClr val="6AD5BB"/>
      </a:accent4>
      <a:accent5>
        <a:srgbClr val="E8AB4E"/>
      </a:accent5>
      <a:accent6>
        <a:srgbClr val="F56447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ppt/theme/theme2.xml><?xml version="1.0" encoding="utf-8"?>
<a:theme xmlns:a="http://schemas.openxmlformats.org/drawingml/2006/main" name="Watch I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2</TotalTime>
  <Words>44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Century Gothic</vt:lpstr>
      <vt:lpstr>Georgia</vt:lpstr>
      <vt:lpstr>Verdana</vt:lpstr>
      <vt:lpstr>Wingdings 2</vt:lpstr>
      <vt:lpstr>Quotable</vt:lpstr>
      <vt:lpstr>Watch It</vt:lpstr>
      <vt:lpstr>Bellringer October 11/12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Bellringer October 11/12</dc:title>
  <dc:creator>Marisa K. Miller</dc:creator>
  <cp:lastModifiedBy>Marisa K. Miller</cp:lastModifiedBy>
  <cp:revision>1</cp:revision>
  <dcterms:created xsi:type="dcterms:W3CDTF">2021-09-30T16:43:33Z</dcterms:created>
  <dcterms:modified xsi:type="dcterms:W3CDTF">2021-09-30T16:54:49Z</dcterms:modified>
</cp:coreProperties>
</file>